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5" r:id="rId6"/>
    <p:sldId id="266" r:id="rId7"/>
    <p:sldId id="269" r:id="rId8"/>
    <p:sldId id="270" r:id="rId9"/>
    <p:sldId id="271" r:id="rId10"/>
    <p:sldId id="268" r:id="rId11"/>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8AF1D58-686B-4BF6-9D4E-AABB94391F10}" type="datetimeFigureOut">
              <a:rPr lang="vi-VN" smtClean="0"/>
              <a:t>16/10/2021</a:t>
            </a:fld>
            <a:endParaRPr lang="vi-VN"/>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vi-VN"/>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8F310395-BF15-4336-A050-34B85130CD48}" type="slidenum">
              <a:rPr lang="vi-VN" smtClean="0"/>
              <a:t>‹#›</a:t>
            </a:fld>
            <a:endParaRPr lang="vi-V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AF1D58-686B-4BF6-9D4E-AABB94391F10}" type="datetimeFigureOut">
              <a:rPr lang="vi-VN" smtClean="0"/>
              <a:t>16/10/2021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310395-BF15-4336-A050-34B85130CD48}"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AF1D58-686B-4BF6-9D4E-AABB94391F10}" type="datetimeFigureOut">
              <a:rPr lang="vi-VN" smtClean="0"/>
              <a:t>16/10/2021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310395-BF15-4336-A050-34B85130CD48}"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8AF1D58-686B-4BF6-9D4E-AABB94391F10}" type="datetimeFigureOut">
              <a:rPr lang="vi-VN" smtClean="0"/>
              <a:t>16/10/2021</a:t>
            </a:fld>
            <a:endParaRPr lang="vi-VN"/>
          </a:p>
        </p:txBody>
      </p:sp>
      <p:sp>
        <p:nvSpPr>
          <p:cNvPr id="9" name="Slide Number Placeholder 8"/>
          <p:cNvSpPr>
            <a:spLocks noGrp="1"/>
          </p:cNvSpPr>
          <p:nvPr>
            <p:ph type="sldNum" sz="quarter" idx="15"/>
          </p:nvPr>
        </p:nvSpPr>
        <p:spPr/>
        <p:txBody>
          <a:bodyPr rtlCol="0"/>
          <a:lstStyle/>
          <a:p>
            <a:fld id="{8F310395-BF15-4336-A050-34B85130CD48}" type="slidenum">
              <a:rPr lang="vi-VN" smtClean="0"/>
              <a:t>‹#›</a:t>
            </a:fld>
            <a:endParaRPr lang="vi-VN"/>
          </a:p>
        </p:txBody>
      </p:sp>
      <p:sp>
        <p:nvSpPr>
          <p:cNvPr id="10" name="Footer Placeholder 9"/>
          <p:cNvSpPr>
            <a:spLocks noGrp="1"/>
          </p:cNvSpPr>
          <p:nvPr>
            <p:ph type="ftr" sz="quarter" idx="16"/>
          </p:nvPr>
        </p:nvSpPr>
        <p:spPr/>
        <p:txBody>
          <a:bodyPr rtlCol="0"/>
          <a:lstStyle/>
          <a:p>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8AF1D58-686B-4BF6-9D4E-AABB94391F10}" type="datetimeFigureOut">
              <a:rPr lang="vi-VN" smtClean="0"/>
              <a:t>16/10/2021</a:t>
            </a:fld>
            <a:endParaRPr lang="vi-VN"/>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vi-VN"/>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8F310395-BF15-4336-A050-34B85130CD48}" type="slidenum">
              <a:rPr lang="vi-VN" smtClean="0"/>
              <a:t>‹#›</a:t>
            </a:fld>
            <a:endParaRPr lang="vi-V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8AF1D58-686B-4BF6-9D4E-AABB94391F10}" type="datetimeFigureOut">
              <a:rPr lang="vi-VN" smtClean="0"/>
              <a:t>16/10/2021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310395-BF15-4336-A050-34B85130CD48}" type="slidenum">
              <a:rPr lang="vi-VN" smtClean="0"/>
              <a:t>‹#›</a:t>
            </a:fld>
            <a:endParaRPr lang="vi-VN"/>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8AF1D58-686B-4BF6-9D4E-AABB94391F10}" type="datetimeFigureOut">
              <a:rPr lang="vi-VN" smtClean="0"/>
              <a:t>16/10/2021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F310395-BF15-4336-A050-34B85130CD48}" type="slidenum">
              <a:rPr lang="vi-VN" smtClean="0"/>
              <a:t>‹#›</a:t>
            </a:fld>
            <a:endParaRPr lang="vi-VN"/>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8AF1D58-686B-4BF6-9D4E-AABB94391F10}" type="datetimeFigureOut">
              <a:rPr lang="vi-VN" smtClean="0"/>
              <a:t>16/10/2021</a:t>
            </a:fld>
            <a:endParaRPr lang="vi-VN"/>
          </a:p>
        </p:txBody>
      </p:sp>
      <p:sp>
        <p:nvSpPr>
          <p:cNvPr id="7" name="Slide Number Placeholder 6"/>
          <p:cNvSpPr>
            <a:spLocks noGrp="1"/>
          </p:cNvSpPr>
          <p:nvPr>
            <p:ph type="sldNum" sz="quarter" idx="11"/>
          </p:nvPr>
        </p:nvSpPr>
        <p:spPr/>
        <p:txBody>
          <a:bodyPr rtlCol="0"/>
          <a:lstStyle/>
          <a:p>
            <a:fld id="{8F310395-BF15-4336-A050-34B85130CD48}" type="slidenum">
              <a:rPr lang="vi-VN" smtClean="0"/>
              <a:t>‹#›</a:t>
            </a:fld>
            <a:endParaRPr lang="vi-VN"/>
          </a:p>
        </p:txBody>
      </p:sp>
      <p:sp>
        <p:nvSpPr>
          <p:cNvPr id="8" name="Footer Placeholder 7"/>
          <p:cNvSpPr>
            <a:spLocks noGrp="1"/>
          </p:cNvSpPr>
          <p:nvPr>
            <p:ph type="ftr" sz="quarter" idx="12"/>
          </p:nvPr>
        </p:nvSpPr>
        <p:spPr/>
        <p:txBody>
          <a:bodyPr rtlCol="0"/>
          <a:lstStyle/>
          <a:p>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F1D58-686B-4BF6-9D4E-AABB94391F10}" type="datetimeFigureOut">
              <a:rPr lang="vi-VN" smtClean="0"/>
              <a:t>16/10/2021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F310395-BF15-4336-A050-34B85130CD48}"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8AF1D58-686B-4BF6-9D4E-AABB94391F10}" type="datetimeFigureOut">
              <a:rPr lang="vi-VN" smtClean="0"/>
              <a:t>16/10/2021</a:t>
            </a:fld>
            <a:endParaRPr lang="vi-VN"/>
          </a:p>
        </p:txBody>
      </p:sp>
      <p:sp>
        <p:nvSpPr>
          <p:cNvPr id="22" name="Slide Number Placeholder 21"/>
          <p:cNvSpPr>
            <a:spLocks noGrp="1"/>
          </p:cNvSpPr>
          <p:nvPr>
            <p:ph type="sldNum" sz="quarter" idx="15"/>
          </p:nvPr>
        </p:nvSpPr>
        <p:spPr/>
        <p:txBody>
          <a:bodyPr rtlCol="0"/>
          <a:lstStyle/>
          <a:p>
            <a:fld id="{8F310395-BF15-4336-A050-34B85130CD48}" type="slidenum">
              <a:rPr lang="vi-VN" smtClean="0"/>
              <a:t>‹#›</a:t>
            </a:fld>
            <a:endParaRPr lang="vi-VN"/>
          </a:p>
        </p:txBody>
      </p:sp>
      <p:sp>
        <p:nvSpPr>
          <p:cNvPr id="23" name="Footer Placeholder 22"/>
          <p:cNvSpPr>
            <a:spLocks noGrp="1"/>
          </p:cNvSpPr>
          <p:nvPr>
            <p:ph type="ftr" sz="quarter" idx="16"/>
          </p:nvPr>
        </p:nvSpPr>
        <p:spPr/>
        <p:txBody>
          <a:bodyPr rtlCol="0"/>
          <a:lstStyle/>
          <a:p>
            <a:endParaRPr lang="vi-VN"/>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F8AF1D58-686B-4BF6-9D4E-AABB94391F10}" type="datetimeFigureOut">
              <a:rPr lang="vi-VN" smtClean="0"/>
              <a:t>16/10/2021</a:t>
            </a:fld>
            <a:endParaRPr lang="vi-VN"/>
          </a:p>
        </p:txBody>
      </p:sp>
      <p:sp>
        <p:nvSpPr>
          <p:cNvPr id="18" name="Slide Number Placeholder 17"/>
          <p:cNvSpPr>
            <a:spLocks noGrp="1"/>
          </p:cNvSpPr>
          <p:nvPr>
            <p:ph type="sldNum" sz="quarter" idx="11"/>
          </p:nvPr>
        </p:nvSpPr>
        <p:spPr/>
        <p:txBody>
          <a:bodyPr rtlCol="0"/>
          <a:lstStyle/>
          <a:p>
            <a:fld id="{8F310395-BF15-4336-A050-34B85130CD48}" type="slidenum">
              <a:rPr lang="vi-VN" smtClean="0"/>
              <a:t>‹#›</a:t>
            </a:fld>
            <a:endParaRPr lang="vi-VN"/>
          </a:p>
        </p:txBody>
      </p:sp>
      <p:sp>
        <p:nvSpPr>
          <p:cNvPr id="21" name="Footer Placeholder 20"/>
          <p:cNvSpPr>
            <a:spLocks noGrp="1"/>
          </p:cNvSpPr>
          <p:nvPr>
            <p:ph type="ftr" sz="quarter" idx="12"/>
          </p:nvPr>
        </p:nvSpPr>
        <p:spPr/>
        <p:txBody>
          <a:bodyPr rtlCol="0"/>
          <a:lstStyle/>
          <a:p>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900">
              <a:schemeClr val="accent2">
                <a:lumMod val="40000"/>
                <a:lumOff val="60000"/>
              </a:schemeClr>
            </a:gs>
            <a:gs pos="0">
              <a:schemeClr val="tx2">
                <a:lumMod val="60000"/>
                <a:lumOff val="40000"/>
              </a:schemeClr>
            </a:gs>
            <a:gs pos="84000">
              <a:schemeClr val="accent2"/>
            </a:gs>
            <a:gs pos="50000">
              <a:schemeClr val="accent1">
                <a:lumMod val="40000"/>
                <a:lumOff val="60000"/>
              </a:schemeClr>
            </a:gs>
            <a:gs pos="100000">
              <a:srgbClr val="002060"/>
            </a:gs>
          </a:gsLst>
          <a:lin ang="5400000" scaled="0"/>
          <a:tileRect/>
        </a:gra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8AF1D58-686B-4BF6-9D4E-AABB94391F10}" type="datetimeFigureOut">
              <a:rPr lang="vi-VN" smtClean="0"/>
              <a:t>16/10/2021</a:t>
            </a:fld>
            <a:endParaRPr lang="vi-VN"/>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vi-VN"/>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F310395-BF15-4336-A050-34B85130CD48}"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3608" y="4437112"/>
            <a:ext cx="6400800" cy="1368152"/>
          </a:xfrm>
        </p:spPr>
        <p:txBody>
          <a:bodyPr>
            <a:normAutofit/>
          </a:bodyPr>
          <a:lstStyle/>
          <a:p>
            <a:pPr algn="ctr"/>
            <a:r>
              <a:rPr lang="en-US" sz="2400" smtClean="0">
                <a:solidFill>
                  <a:srgbClr val="FF0000"/>
                </a:solidFill>
                <a:latin typeface="Times New Roman" pitchFamily="18" charset="0"/>
                <a:cs typeface="Times New Roman" pitchFamily="18" charset="0"/>
              </a:rPr>
              <a:t>BỘ MÔN THỂ DỤC</a:t>
            </a:r>
          </a:p>
          <a:p>
            <a:pPr algn="ctr"/>
            <a:r>
              <a:rPr lang="en-US" sz="2400" smtClean="0">
                <a:solidFill>
                  <a:srgbClr val="FF0000"/>
                </a:solidFill>
                <a:latin typeface="Times New Roman" pitchFamily="18" charset="0"/>
                <a:cs typeface="Times New Roman" pitchFamily="18" charset="0"/>
              </a:rPr>
              <a:t>GIÁO VIÊN: VŨ THỊ HUYỀN</a:t>
            </a:r>
            <a:endParaRPr lang="vi-VN" sz="2400">
              <a:solidFill>
                <a:srgbClr val="FF0000"/>
              </a:solidFill>
              <a:latin typeface="Times New Roman" pitchFamily="18" charset="0"/>
              <a:cs typeface="Times New Roman" pitchFamily="18" charset="0"/>
            </a:endParaRPr>
          </a:p>
        </p:txBody>
      </p:sp>
      <p:sp>
        <p:nvSpPr>
          <p:cNvPr id="4" name="Rectangle 3"/>
          <p:cNvSpPr/>
          <p:nvPr/>
        </p:nvSpPr>
        <p:spPr>
          <a:xfrm>
            <a:off x="539552" y="200745"/>
            <a:ext cx="4392488" cy="646331"/>
          </a:xfrm>
          <a:prstGeom prst="rect">
            <a:avLst/>
          </a:prstGeom>
        </p:spPr>
        <p:txBody>
          <a:bodyPr wrap="square">
            <a:spAutoFit/>
          </a:bodyPr>
          <a:lstStyle/>
          <a:p>
            <a:pPr lvl="0" algn="ctr">
              <a:spcBef>
                <a:spcPct val="0"/>
              </a:spcBef>
            </a:pPr>
            <a:r>
              <a:rPr lang="en-US" sz="3600" b="1">
                <a:solidFill>
                  <a:srgbClr val="FF0000"/>
                </a:solidFill>
                <a:latin typeface="Times New Roman" pitchFamily="18" charset="0"/>
                <a:ea typeface="+mj-ea"/>
                <a:cs typeface="Times New Roman" pitchFamily="18" charset="0"/>
              </a:rPr>
              <a:t>TUẦN </a:t>
            </a:r>
            <a:r>
              <a:rPr lang="en-US" sz="3600" b="1">
                <a:solidFill>
                  <a:srgbClr val="FF0000"/>
                </a:solidFill>
                <a:latin typeface="Times New Roman" pitchFamily="18" charset="0"/>
                <a:ea typeface="+mj-ea"/>
                <a:cs typeface="Times New Roman" pitchFamily="18" charset="0"/>
              </a:rPr>
              <a:t>7</a:t>
            </a:r>
            <a:r>
              <a:rPr lang="en-US" sz="3600" b="1" smtClean="0">
                <a:solidFill>
                  <a:srgbClr val="FF0000"/>
                </a:solidFill>
                <a:latin typeface="Times New Roman" pitchFamily="18" charset="0"/>
                <a:ea typeface="+mj-ea"/>
                <a:cs typeface="Times New Roman" pitchFamily="18" charset="0"/>
              </a:rPr>
              <a:t>- </a:t>
            </a:r>
            <a:r>
              <a:rPr lang="en-US" sz="3600" b="1" smtClean="0">
                <a:solidFill>
                  <a:srgbClr val="FF0000"/>
                </a:solidFill>
                <a:latin typeface="Times New Roman" pitchFamily="18" charset="0"/>
                <a:ea typeface="+mj-ea"/>
                <a:cs typeface="Times New Roman" pitchFamily="18" charset="0"/>
              </a:rPr>
              <a:t>TIẾT </a:t>
            </a:r>
            <a:r>
              <a:rPr lang="en-US" sz="3600" b="1" smtClean="0">
                <a:solidFill>
                  <a:srgbClr val="FF0000"/>
                </a:solidFill>
                <a:latin typeface="Times New Roman" pitchFamily="18" charset="0"/>
                <a:ea typeface="+mj-ea"/>
                <a:cs typeface="Times New Roman" pitchFamily="18" charset="0"/>
              </a:rPr>
              <a:t>13</a:t>
            </a:r>
            <a:endParaRPr lang="vi-VN" sz="3600" b="1">
              <a:solidFill>
                <a:srgbClr val="FF0000"/>
              </a:solidFill>
              <a:latin typeface="Times New Roman" pitchFamily="18" charset="0"/>
              <a:ea typeface="+mj-ea"/>
              <a:cs typeface="Times New Roman" pitchFamily="18" charset="0"/>
            </a:endParaRPr>
          </a:p>
        </p:txBody>
      </p:sp>
      <p:sp>
        <p:nvSpPr>
          <p:cNvPr id="5" name="Rectangle 4"/>
          <p:cNvSpPr/>
          <p:nvPr/>
        </p:nvSpPr>
        <p:spPr>
          <a:xfrm>
            <a:off x="899592" y="984408"/>
            <a:ext cx="8064896"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i="1" spc="50">
                <a:ln w="11430"/>
                <a:solidFill>
                  <a:srgbClr val="FF0000"/>
                </a:solidFill>
                <a:effectLst>
                  <a:outerShdw blurRad="76200" dist="50800" dir="5400000" algn="tl" rotWithShape="0">
                    <a:srgbClr val="000000">
                      <a:alpha val="65000"/>
                    </a:srgbClr>
                  </a:outerShdw>
                </a:effectLst>
                <a:latin typeface="Times New Roman" pitchFamily="18" charset="0"/>
                <a:ea typeface="+mj-ea"/>
                <a:cs typeface="Times New Roman" pitchFamily="18" charset="0"/>
              </a:rPr>
              <a:t>Chủ đề </a:t>
            </a:r>
            <a:r>
              <a:rPr lang="en-US" sz="4400" b="1" i="1" spc="50" smtClean="0">
                <a:ln w="11430"/>
                <a:solidFill>
                  <a:srgbClr val="FF0000"/>
                </a:solidFill>
                <a:effectLst>
                  <a:outerShdw blurRad="76200" dist="50800" dir="5400000" algn="tl" rotWithShape="0">
                    <a:srgbClr val="000000">
                      <a:alpha val="65000"/>
                    </a:srgbClr>
                  </a:outerShdw>
                </a:effectLst>
                <a:latin typeface="Times New Roman" pitchFamily="18" charset="0"/>
                <a:ea typeface="+mj-ea"/>
                <a:cs typeface="Times New Roman" pitchFamily="18" charset="0"/>
              </a:rPr>
              <a:t>2: </a:t>
            </a:r>
            <a:r>
              <a:rPr lang="en-US" sz="3600" b="1" kern="4000"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THỂ THAO TỰ  CHỌN </a:t>
            </a:r>
            <a:endParaRPr lang="en-US" sz="6000" b="1" kern="4000" spc="5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en-US" sz="4400" b="1" i="1"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rPr>
              <a:t> </a:t>
            </a:r>
            <a:endParaRPr lang="vi-VN"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9" name="TextBox 18"/>
          <p:cNvSpPr txBox="1"/>
          <p:nvPr/>
        </p:nvSpPr>
        <p:spPr>
          <a:xfrm>
            <a:off x="830319" y="2204864"/>
            <a:ext cx="7920880" cy="292387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kern="4000" spc="-500" smtClean="0">
                <a:ln w="11430"/>
                <a:gradFill flip="none" rotWithShape="1">
                  <a:gsLst>
                    <a:gs pos="0">
                      <a:srgbClr val="FF3399"/>
                    </a:gs>
                    <a:gs pos="25000">
                      <a:srgbClr val="FF6633"/>
                    </a:gs>
                    <a:gs pos="50000">
                      <a:srgbClr val="FFFF00"/>
                    </a:gs>
                    <a:gs pos="75000">
                      <a:srgbClr val="01A78F"/>
                    </a:gs>
                    <a:gs pos="100000">
                      <a:srgbClr val="3366FF"/>
                    </a:gs>
                  </a:gsLst>
                  <a:lin ang="5400000" scaled="0"/>
                  <a:tileRect r="-100000" b="-100000"/>
                </a:gradFill>
                <a:effectLst>
                  <a:outerShdw blurRad="76200" dist="50800" dir="5400000" algn="tl" rotWithShape="0">
                    <a:srgbClr val="000000">
                      <a:alpha val="65000"/>
                    </a:srgbClr>
                  </a:outerShdw>
                </a:effectLst>
                <a:latin typeface="Times New Roman" pitchFamily="18" charset="0"/>
                <a:cs typeface="Times New Roman" pitchFamily="18" charset="0"/>
              </a:rPr>
              <a:t>BÓNG CHUYỀN</a:t>
            </a:r>
            <a:endParaRPr lang="en-US" sz="8000" b="1" kern="4000" spc="-500" smtClean="0">
              <a:ln w="11430"/>
              <a:gradFill flip="none" rotWithShape="1">
                <a:gsLst>
                  <a:gs pos="0">
                    <a:srgbClr val="FF3399"/>
                  </a:gs>
                  <a:gs pos="25000">
                    <a:srgbClr val="FF6633"/>
                  </a:gs>
                  <a:gs pos="50000">
                    <a:srgbClr val="FFFF00"/>
                  </a:gs>
                  <a:gs pos="75000">
                    <a:srgbClr val="01A78F"/>
                  </a:gs>
                  <a:gs pos="100000">
                    <a:srgbClr val="3366FF"/>
                  </a:gs>
                </a:gsLst>
                <a:lin ang="5400000" scaled="0"/>
                <a:tileRect r="-100000" b="-1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endParaRPr lang="vi-VN" sz="9600" b="1" kern="4000" spc="-500">
              <a:ln w="11430"/>
              <a:gradFill flip="none" rotWithShape="1">
                <a:gsLst>
                  <a:gs pos="0">
                    <a:srgbClr val="FF3399"/>
                  </a:gs>
                  <a:gs pos="25000">
                    <a:srgbClr val="FF6633"/>
                  </a:gs>
                  <a:gs pos="50000">
                    <a:srgbClr val="FFFF00"/>
                  </a:gs>
                  <a:gs pos="75000">
                    <a:srgbClr val="01A78F"/>
                  </a:gs>
                  <a:gs pos="100000">
                    <a:srgbClr val="3366FF"/>
                  </a:gs>
                </a:gsLst>
                <a:lin ang="5400000" scaled="0"/>
                <a:tileRect r="-100000" b="-1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0208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 calcmode="lin" valueType="num">
                                      <p:cBhvr>
                                        <p:cTn id="3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2000"/>
                                        <p:tgtEl>
                                          <p:spTgt spid="19">
                                            <p:txEl>
                                              <p:pRg st="0" end="0"/>
                                            </p:txEl>
                                          </p:spTgt>
                                        </p:tgtEl>
                                      </p:cBhvr>
                                    </p:animEffect>
                                    <p:anim calcmode="lin" valueType="num">
                                      <p:cBhvr>
                                        <p:cTn id="40" dur="2000" fill="hold"/>
                                        <p:tgtEl>
                                          <p:spTgt spid="19">
                                            <p:txEl>
                                              <p:pRg st="0" end="0"/>
                                            </p:txEl>
                                          </p:spTgt>
                                        </p:tgtEl>
                                        <p:attrNameLst>
                                          <p:attrName>ppt_w</p:attrName>
                                        </p:attrNameLst>
                                      </p:cBhvr>
                                      <p:tavLst>
                                        <p:tav tm="0" fmla="#ppt_w*sin(2.5*pi*$)">
                                          <p:val>
                                            <p:fltVal val="0"/>
                                          </p:val>
                                        </p:tav>
                                        <p:tav tm="100000">
                                          <p:val>
                                            <p:fltVal val="1"/>
                                          </p:val>
                                        </p:tav>
                                      </p:tavLst>
                                    </p:anim>
                                    <p:anim calcmode="lin" valueType="num">
                                      <p:cBhvr>
                                        <p:cTn id="41" dur="2000" fill="hold"/>
                                        <p:tgtEl>
                                          <p:spTgt spid="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fade">
                                      <p:cBhvr>
                                        <p:cTn id="46" dur="1000"/>
                                        <p:tgtEl>
                                          <p:spTgt spid="3">
                                            <p:txEl>
                                              <p:pRg st="0" end="0"/>
                                            </p:txEl>
                                          </p:spTgt>
                                        </p:tgtEl>
                                      </p:cBhvr>
                                    </p:animEffect>
                                    <p:anim calcmode="lin" valueType="num">
                                      <p:cBhvr>
                                        <p:cTn id="4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1000"/>
                                        <p:tgtEl>
                                          <p:spTgt spid="3">
                                            <p:txEl>
                                              <p:pRg st="1" end="1"/>
                                            </p:txEl>
                                          </p:spTgt>
                                        </p:tgtEl>
                                      </p:cBhvr>
                                    </p:animEffect>
                                    <p:anim calcmode="lin" valueType="num">
                                      <p:cBhvr>
                                        <p:cTn id="5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sz="quarter" idx="1"/>
          </p:nvPr>
        </p:nvSpPr>
        <p:spPr>
          <a:xfrm>
            <a:off x="457200" y="764704"/>
            <a:ext cx="8229600" cy="5256584"/>
          </a:xfrm>
        </p:spPr>
        <p:txBody>
          <a:bodyPr>
            <a:prstTxWarp prst="textDeflat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eaLnBrk="1" hangingPunct="1">
              <a:buFontTx/>
              <a:buNone/>
            </a:pPr>
            <a:r>
              <a:rPr lang="en-GB" altLang="en-US" sz="4800" b="1" smtClean="0">
                <a:ln w="11430"/>
                <a:gradFill>
                  <a:gsLst>
                    <a:gs pos="55402">
                      <a:srgbClr val="92D050"/>
                    </a:gs>
                    <a:gs pos="34000">
                      <a:srgbClr val="FF0000"/>
                    </a:gs>
                    <a:gs pos="33000">
                      <a:srgbClr val="FF0000"/>
                    </a:gs>
                    <a:gs pos="0">
                      <a:srgbClr val="FF0000"/>
                    </a:gs>
                    <a:gs pos="90425">
                      <a:srgbClr val="0070C0"/>
                    </a:gs>
                    <a:gs pos="75000">
                      <a:srgbClr val="FFFF00"/>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TIẾT HỌC ĐÃ KẾT THÚC</a:t>
            </a:r>
          </a:p>
          <a:p>
            <a:pPr marL="0" indent="0" algn="ctr" eaLnBrk="1" hangingPunct="1">
              <a:buFontTx/>
              <a:buNone/>
            </a:pPr>
            <a:r>
              <a:rPr lang="en-GB" altLang="en-US" sz="4800" b="1" smtClean="0">
                <a:ln w="11430"/>
                <a:gradFill>
                  <a:gsLst>
                    <a:gs pos="55402">
                      <a:srgbClr val="92D050"/>
                    </a:gs>
                    <a:gs pos="34000">
                      <a:srgbClr val="FF0000"/>
                    </a:gs>
                    <a:gs pos="33000">
                      <a:srgbClr val="FF0000"/>
                    </a:gs>
                    <a:gs pos="0">
                      <a:srgbClr val="FF0000"/>
                    </a:gs>
                    <a:gs pos="90425">
                      <a:srgbClr val="0070C0"/>
                    </a:gs>
                    <a:gs pos="75000">
                      <a:srgbClr val="FFFF00"/>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CHÀO TẠM BIỆT</a:t>
            </a:r>
          </a:p>
          <a:p>
            <a:pPr marL="0" indent="0" algn="ctr" eaLnBrk="1" hangingPunct="1">
              <a:buFontTx/>
              <a:buNone/>
            </a:pPr>
            <a:r>
              <a:rPr lang="en-GB" altLang="en-US" sz="4800" b="1" smtClean="0">
                <a:ln w="11430"/>
                <a:gradFill>
                  <a:gsLst>
                    <a:gs pos="55402">
                      <a:srgbClr val="92D050"/>
                    </a:gs>
                    <a:gs pos="34000">
                      <a:srgbClr val="FF0000"/>
                    </a:gs>
                    <a:gs pos="33000">
                      <a:srgbClr val="FF0000"/>
                    </a:gs>
                    <a:gs pos="0">
                      <a:srgbClr val="FF0000"/>
                    </a:gs>
                    <a:gs pos="90425">
                      <a:srgbClr val="0070C0"/>
                    </a:gs>
                    <a:gs pos="75000">
                      <a:srgbClr val="FFFF00"/>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HẸN GẶP LẠI CÁC EM VÀO TUẦN SAU.</a:t>
            </a:r>
          </a:p>
        </p:txBody>
      </p:sp>
    </p:spTree>
    <p:extLst>
      <p:ext uri="{BB962C8B-B14F-4D97-AF65-F5344CB8AC3E}">
        <p14:creationId xmlns:p14="http://schemas.microsoft.com/office/powerpoint/2010/main" val="1767486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2000"/>
                                        <p:tgtEl>
                                          <p:spTgt spid="20482">
                                            <p:txEl>
                                              <p:pRg st="0" end="0"/>
                                            </p:txEl>
                                          </p:spTgt>
                                        </p:tgtEl>
                                      </p:cBhvr>
                                    </p:animEffect>
                                    <p:anim calcmode="lin" valueType="num">
                                      <p:cBhvr>
                                        <p:cTn id="8" dur="2000" fill="hold"/>
                                        <p:tgtEl>
                                          <p:spTgt spid="2048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048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0482">
                                            <p:txEl>
                                              <p:pRg st="1" end="1"/>
                                            </p:txEl>
                                          </p:spTgt>
                                        </p:tgtEl>
                                        <p:attrNameLst>
                                          <p:attrName>style.visibility</p:attrName>
                                        </p:attrNameLst>
                                      </p:cBhvr>
                                      <p:to>
                                        <p:strVal val="visible"/>
                                      </p:to>
                                    </p:set>
                                    <p:animEffect transition="in" filter="fade">
                                      <p:cBhvr>
                                        <p:cTn id="14" dur="2000"/>
                                        <p:tgtEl>
                                          <p:spTgt spid="20482">
                                            <p:txEl>
                                              <p:pRg st="1" end="1"/>
                                            </p:txEl>
                                          </p:spTgt>
                                        </p:tgtEl>
                                      </p:cBhvr>
                                    </p:animEffect>
                                    <p:anim calcmode="lin" valueType="num">
                                      <p:cBhvr>
                                        <p:cTn id="15" dur="2000" fill="hold"/>
                                        <p:tgtEl>
                                          <p:spTgt spid="20482">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048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0482">
                                            <p:txEl>
                                              <p:pRg st="2" end="2"/>
                                            </p:txEl>
                                          </p:spTgt>
                                        </p:tgtEl>
                                        <p:attrNameLst>
                                          <p:attrName>style.visibility</p:attrName>
                                        </p:attrNameLst>
                                      </p:cBhvr>
                                      <p:to>
                                        <p:strVal val="visible"/>
                                      </p:to>
                                    </p:set>
                                    <p:animEffect transition="in" filter="fade">
                                      <p:cBhvr>
                                        <p:cTn id="21" dur="2000"/>
                                        <p:tgtEl>
                                          <p:spTgt spid="20482">
                                            <p:txEl>
                                              <p:pRg st="2" end="2"/>
                                            </p:txEl>
                                          </p:spTgt>
                                        </p:tgtEl>
                                      </p:cBhvr>
                                    </p:animEffect>
                                    <p:anim calcmode="lin" valueType="num">
                                      <p:cBhvr>
                                        <p:cTn id="22" dur="2000" fill="hold"/>
                                        <p:tgtEl>
                                          <p:spTgt spid="20482">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048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67128"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n-US" sz="5400" b="1" spc="50" smtClean="0">
                <a:ln w="11430"/>
                <a:gradFill>
                  <a:gsLst>
                    <a:gs pos="7083">
                      <a:srgbClr val="0070C0"/>
                    </a:gs>
                    <a:gs pos="87488">
                      <a:srgbClr val="FF0000"/>
                    </a:gs>
                    <a:gs pos="63734">
                      <a:srgbClr val="00FF00"/>
                    </a:gs>
                    <a:gs pos="40450">
                      <a:srgbClr val="FFFF00"/>
                    </a:gs>
                    <a:gs pos="15417">
                      <a:srgbClr val="FF3300"/>
                    </a:gs>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NỘI DUNG BÀI HỌC</a:t>
            </a:r>
            <a:endParaRPr lang="vi-VN" sz="5400" b="1" spc="50">
              <a:ln w="11430"/>
              <a:gradFill>
                <a:gsLst>
                  <a:gs pos="7083">
                    <a:srgbClr val="0070C0"/>
                  </a:gs>
                  <a:gs pos="87488">
                    <a:srgbClr val="FF0000"/>
                  </a:gs>
                  <a:gs pos="63734">
                    <a:srgbClr val="00FF00"/>
                  </a:gs>
                  <a:gs pos="40450">
                    <a:srgbClr val="FFFF00"/>
                  </a:gs>
                  <a:gs pos="15417">
                    <a:srgbClr val="FF3300"/>
                  </a:gs>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pPr marL="0" indent="0">
              <a:buNone/>
            </a:pPr>
            <a:r>
              <a:rPr lang="nl-NL" sz="4400" b="1">
                <a:latin typeface="Times New Roman" pitchFamily="18" charset="0"/>
                <a:cs typeface="Times New Roman" pitchFamily="18" charset="0"/>
              </a:rPr>
              <a:t>-</a:t>
            </a:r>
            <a:r>
              <a:rPr lang="nl-NL" sz="2800" smtClean="0">
                <a:latin typeface="Times New Roman" pitchFamily="18" charset="0"/>
                <a:cs typeface="Times New Roman" pitchFamily="18" charset="0"/>
              </a:rPr>
              <a:t> </a:t>
            </a:r>
            <a:r>
              <a:rPr lang="nl-NL" sz="4800">
                <a:latin typeface="Times New Roman" pitchFamily="18" charset="0"/>
                <a:cs typeface="Times New Roman" pitchFamily="18" charset="0"/>
              </a:rPr>
              <a:t>Một số bài tập bổ trợ, bài tập phát triển thể lực chung</a:t>
            </a:r>
            <a:r>
              <a:rPr lang="nl-NL" sz="4800">
                <a:latin typeface="Times New Roman" pitchFamily="18" charset="0"/>
                <a:cs typeface="Times New Roman" pitchFamily="18" charset="0"/>
              </a:rPr>
              <a:t>. </a:t>
            </a:r>
            <a:endParaRPr lang="nl-NL" sz="4800" smtClean="0">
              <a:latin typeface="Times New Roman" pitchFamily="18" charset="0"/>
              <a:cs typeface="Times New Roman" pitchFamily="18" charset="0"/>
            </a:endParaRPr>
          </a:p>
          <a:p>
            <a:pPr marL="0" indent="0">
              <a:buNone/>
            </a:pPr>
            <a:r>
              <a:rPr lang="nl-NL" sz="4800">
                <a:latin typeface="Times New Roman" pitchFamily="18" charset="0"/>
                <a:cs typeface="Times New Roman" pitchFamily="18" charset="0"/>
              </a:rPr>
              <a:t>-</a:t>
            </a:r>
            <a:r>
              <a:rPr lang="nl-NL" sz="4800" smtClean="0">
                <a:latin typeface="Times New Roman" pitchFamily="18" charset="0"/>
                <a:cs typeface="Times New Roman" pitchFamily="18" charset="0"/>
              </a:rPr>
              <a:t>Tư </a:t>
            </a:r>
            <a:r>
              <a:rPr lang="nl-NL" sz="4800">
                <a:latin typeface="Times New Roman" pitchFamily="18" charset="0"/>
                <a:cs typeface="Times New Roman" pitchFamily="18" charset="0"/>
              </a:rPr>
              <a:t>thế cơ bản và di </a:t>
            </a:r>
            <a:r>
              <a:rPr lang="nl-NL" sz="4800">
                <a:latin typeface="Times New Roman" pitchFamily="18" charset="0"/>
                <a:cs typeface="Times New Roman" pitchFamily="18" charset="0"/>
              </a:rPr>
              <a:t>chuyển</a:t>
            </a:r>
            <a:r>
              <a:rPr lang="nl-NL" sz="4800" smtClean="0">
                <a:latin typeface="Times New Roman" pitchFamily="18" charset="0"/>
                <a:cs typeface="Times New Roman" pitchFamily="18" charset="0"/>
              </a:rPr>
              <a:t>.</a:t>
            </a:r>
          </a:p>
          <a:p>
            <a:pPr marL="0" indent="0">
              <a:buNone/>
            </a:pPr>
            <a:r>
              <a:rPr lang="nl-NL" sz="4800">
                <a:latin typeface="Times New Roman" pitchFamily="18" charset="0"/>
                <a:cs typeface="Times New Roman" pitchFamily="18" charset="0"/>
              </a:rPr>
              <a:t>-</a:t>
            </a:r>
            <a:r>
              <a:rPr lang="vi-VN" sz="4800" smtClean="0">
                <a:latin typeface="Times New Roman" pitchFamily="18" charset="0"/>
                <a:cs typeface="Times New Roman" pitchFamily="18" charset="0"/>
              </a:rPr>
              <a:t> </a:t>
            </a:r>
            <a:r>
              <a:rPr lang="vi-VN" sz="4800">
                <a:latin typeface="Times New Roman" pitchFamily="18" charset="0"/>
                <a:cs typeface="Times New Roman" pitchFamily="18" charset="0"/>
              </a:rPr>
              <a:t>Chuyền bóng cao tay bằng hai tay</a:t>
            </a:r>
            <a:r>
              <a:rPr lang="en-US" sz="4800">
                <a:latin typeface="Times New Roman" pitchFamily="18" charset="0"/>
                <a:cs typeface="Times New Roman" pitchFamily="18" charset="0"/>
              </a:rPr>
              <a:t>.</a:t>
            </a:r>
            <a:endParaRPr lang="vi-VN" sz="4800">
              <a:latin typeface="Times New Roman" pitchFamily="18" charset="0"/>
              <a:cs typeface="Times New Roman" pitchFamily="18" charset="0"/>
            </a:endParaRPr>
          </a:p>
        </p:txBody>
      </p:sp>
    </p:spTree>
    <p:extLst>
      <p:ext uri="{BB962C8B-B14F-4D97-AF65-F5344CB8AC3E}">
        <p14:creationId xmlns:p14="http://schemas.microsoft.com/office/powerpoint/2010/main" val="702657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heel(1)">
                                      <p:cBhvr>
                                        <p:cTn id="2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n-US" sz="5400" b="1" spc="50" smtClean="0">
                <a:ln w="11430"/>
                <a:gradFill>
                  <a:gsLst>
                    <a:gs pos="18330">
                      <a:srgbClr val="FF0000"/>
                    </a:gs>
                    <a:gs pos="39000">
                      <a:srgbClr val="FFFF00"/>
                    </a:gs>
                    <a:gs pos="0">
                      <a:srgbClr val="002060"/>
                    </a:gs>
                    <a:gs pos="50000">
                      <a:srgbClr val="00B050"/>
                    </a:gs>
                    <a:gs pos="94000">
                      <a:srgbClr val="FF0000"/>
                    </a:gs>
                    <a:gs pos="72000">
                      <a:srgbClr val="0070C0"/>
                    </a:gs>
                  </a:gsLst>
                  <a:lin ang="5400000" scaled="0"/>
                </a:gradFill>
                <a:effectLst>
                  <a:outerShdw blurRad="76200" dist="50800" dir="5400000" algn="tl" rotWithShape="0">
                    <a:srgbClr val="000000">
                      <a:alpha val="65000"/>
                    </a:srgbClr>
                  </a:outerShdw>
                </a:effectLst>
                <a:latin typeface="Times New Roman" pitchFamily="18" charset="0"/>
                <a:cs typeface="Times New Roman" pitchFamily="18" charset="0"/>
              </a:rPr>
              <a:t>I. KHỞI ĐỘNG</a:t>
            </a:r>
            <a:endParaRPr lang="vi-VN" sz="5400" b="1" spc="50">
              <a:ln w="11430"/>
              <a:gradFill>
                <a:gsLst>
                  <a:gs pos="18330">
                    <a:srgbClr val="FF0000"/>
                  </a:gs>
                  <a:gs pos="39000">
                    <a:srgbClr val="FFFF00"/>
                  </a:gs>
                  <a:gs pos="0">
                    <a:srgbClr val="002060"/>
                  </a:gs>
                  <a:gs pos="50000">
                    <a:srgbClr val="00B050"/>
                  </a:gs>
                  <a:gs pos="94000">
                    <a:srgbClr val="FF0000"/>
                  </a:gs>
                  <a:gs pos="72000">
                    <a:srgbClr val="0070C0"/>
                  </a:gs>
                </a:gsLst>
                <a:lin ang="5400000" scaled="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9" name="KHỞI ĐỘNG.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457200" y="1933575"/>
            <a:ext cx="7467600" cy="4206875"/>
          </a:xfrm>
        </p:spPr>
      </p:pic>
    </p:spTree>
    <p:extLst>
      <p:ext uri="{BB962C8B-B14F-4D97-AF65-F5344CB8AC3E}">
        <p14:creationId xmlns:p14="http://schemas.microsoft.com/office/powerpoint/2010/main" val="4105309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9"/>
                </p:tgtEl>
              </p:cMediaNode>
            </p:vide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en-US" sz="6000" b="1" spc="50" smtClean="0">
                <a:ln w="11430"/>
                <a:gradFill>
                  <a:gsLst>
                    <a:gs pos="18330">
                      <a:srgbClr val="FF0000"/>
                    </a:gs>
                    <a:gs pos="39000">
                      <a:srgbClr val="FFFF00"/>
                    </a:gs>
                    <a:gs pos="0">
                      <a:srgbClr val="002060"/>
                    </a:gs>
                    <a:gs pos="50000">
                      <a:srgbClr val="00B050"/>
                    </a:gs>
                    <a:gs pos="94000">
                      <a:srgbClr val="FF0000"/>
                    </a:gs>
                    <a:gs pos="72000">
                      <a:srgbClr val="0070C0"/>
                    </a:gs>
                  </a:gsLst>
                  <a:lin ang="5400000" scaled="0"/>
                </a:gradFill>
                <a:effectLst>
                  <a:outerShdw blurRad="76200" dist="50800" dir="5400000" algn="tl" rotWithShape="0">
                    <a:srgbClr val="000000">
                      <a:alpha val="65000"/>
                    </a:srgbClr>
                  </a:outerShdw>
                </a:effectLst>
                <a:latin typeface="Times New Roman" pitchFamily="18" charset="0"/>
                <a:cs typeface="Times New Roman" pitchFamily="18" charset="0"/>
              </a:rPr>
              <a:t>II. PHẦN CƠ BẢN</a:t>
            </a:r>
            <a:endParaRPr lang="vi-VN" sz="6000" b="1" spc="50">
              <a:ln w="11430"/>
              <a:gradFill>
                <a:gsLst>
                  <a:gs pos="18330">
                    <a:srgbClr val="FF0000"/>
                  </a:gs>
                  <a:gs pos="39000">
                    <a:srgbClr val="FFFF00"/>
                  </a:gs>
                  <a:gs pos="0">
                    <a:srgbClr val="002060"/>
                  </a:gs>
                  <a:gs pos="50000">
                    <a:srgbClr val="00B050"/>
                  </a:gs>
                  <a:gs pos="94000">
                    <a:srgbClr val="FF0000"/>
                  </a:gs>
                  <a:gs pos="72000">
                    <a:srgbClr val="0070C0"/>
                  </a:gs>
                </a:gsLst>
                <a:lin ang="5400000" scaled="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Content Placeholder 2"/>
          <p:cNvSpPr>
            <a:spLocks noGrp="1"/>
          </p:cNvSpPr>
          <p:nvPr>
            <p:ph sz="quarter" idx="1"/>
          </p:nvPr>
        </p:nvSpPr>
        <p:spPr/>
        <p:txBody>
          <a:bodyPr>
            <a:normAutofit/>
          </a:bodyPr>
          <a:lstStyle/>
          <a:p>
            <a:pPr marL="0" indent="0">
              <a:buNone/>
            </a:pPr>
            <a:r>
              <a:rPr lang="en-US" sz="4800" smtClean="0">
                <a:solidFill>
                  <a:srgbClr val="FF0000"/>
                </a:solidFill>
                <a:latin typeface="VNI-Times" pitchFamily="2" charset="0"/>
                <a:ea typeface="Allegie" pitchFamily="2" charset="-93"/>
                <a:cs typeface="Times New Roman" pitchFamily="18" charset="0"/>
              </a:rPr>
              <a:t>1.Baøi </a:t>
            </a:r>
            <a:r>
              <a:rPr lang="en-US" sz="4800">
                <a:solidFill>
                  <a:srgbClr val="FF0000"/>
                </a:solidFill>
                <a:latin typeface="VNI-Times" pitchFamily="2" charset="0"/>
                <a:ea typeface="Allegie" pitchFamily="2" charset="-93"/>
                <a:cs typeface="Times New Roman" pitchFamily="18" charset="0"/>
              </a:rPr>
              <a:t>taäp boå trôï: </a:t>
            </a:r>
            <a:endParaRPr lang="vi-VN" sz="4800">
              <a:solidFill>
                <a:srgbClr val="FF0000"/>
              </a:solidFill>
              <a:latin typeface="VNI TIMES"/>
              <a:ea typeface="Allegie" pitchFamily="2" charset="-93"/>
              <a:cs typeface="Times New Roman" pitchFamily="18" charset="0"/>
            </a:endParaRPr>
          </a:p>
          <a:p>
            <a:r>
              <a:rPr lang="en-US" sz="4400" smtClean="0">
                <a:latin typeface="VNI-Times" pitchFamily="2" charset="0"/>
                <a:ea typeface="Allegie" pitchFamily="2" charset="-93"/>
                <a:cs typeface="Times New Roman" pitchFamily="18" charset="0"/>
              </a:rPr>
              <a:t>Tung </a:t>
            </a:r>
            <a:r>
              <a:rPr lang="en-US" sz="4400">
                <a:latin typeface="VNI-Times" pitchFamily="2" charset="0"/>
                <a:ea typeface="Allegie" pitchFamily="2" charset="-93"/>
                <a:cs typeface="Times New Roman" pitchFamily="18" charset="0"/>
              </a:rPr>
              <a:t>vaø baét boùng baèng hai tay ( caù nhaân ).</a:t>
            </a:r>
            <a:endParaRPr lang="vi-VN" sz="4400">
              <a:latin typeface="VNI TIMES"/>
              <a:ea typeface="Allegie" pitchFamily="2" charset="-93"/>
              <a:cs typeface="Times New Roman" pitchFamily="18" charset="0"/>
            </a:endParaRPr>
          </a:p>
          <a:p>
            <a:r>
              <a:rPr lang="en-US" sz="4400" smtClean="0">
                <a:latin typeface="VNI-Times" pitchFamily="2" charset="0"/>
                <a:ea typeface="Allegie" pitchFamily="2" charset="-93"/>
                <a:cs typeface="Times New Roman" pitchFamily="18" charset="0"/>
              </a:rPr>
              <a:t>Tung </a:t>
            </a:r>
            <a:r>
              <a:rPr lang="en-US" sz="4400">
                <a:latin typeface="VNI-Times" pitchFamily="2" charset="0"/>
                <a:ea typeface="Allegie" pitchFamily="2" charset="-93"/>
                <a:cs typeface="Times New Roman" pitchFamily="18" charset="0"/>
              </a:rPr>
              <a:t>vaø baét boùng hai ngöôøi.</a:t>
            </a:r>
            <a:endParaRPr lang="vi-VN" sz="4400">
              <a:latin typeface="VNI TIMES"/>
              <a:ea typeface="Allegie" pitchFamily="2" charset="-93"/>
              <a:cs typeface="Times New Roman" pitchFamily="18" charset="0"/>
            </a:endParaRPr>
          </a:p>
          <a:p>
            <a:r>
              <a:rPr lang="en-US" sz="4400" smtClean="0">
                <a:latin typeface="VNI-Times" pitchFamily="2" charset="0"/>
                <a:ea typeface="Allegie" pitchFamily="2" charset="-93"/>
                <a:cs typeface="Times New Roman" pitchFamily="18" charset="0"/>
              </a:rPr>
              <a:t>Neùm </a:t>
            </a:r>
            <a:r>
              <a:rPr lang="en-US" sz="4400">
                <a:latin typeface="VNI-Times" pitchFamily="2" charset="0"/>
                <a:ea typeface="Allegie" pitchFamily="2" charset="-93"/>
                <a:cs typeface="Times New Roman" pitchFamily="18" charset="0"/>
              </a:rPr>
              <a:t>boùng truùng ñích baèng hai tay treân ñaàu.</a:t>
            </a:r>
            <a:endParaRPr lang="vi-VN" sz="4400">
              <a:latin typeface="VNI TIMES"/>
              <a:ea typeface="Allegie" pitchFamily="2" charset="-93"/>
              <a:cs typeface="Times New Roman" pitchFamily="18" charset="0"/>
            </a:endParaRPr>
          </a:p>
          <a:p>
            <a:endParaRPr lang="vi-VN"/>
          </a:p>
        </p:txBody>
      </p:sp>
    </p:spTree>
    <p:extLst>
      <p:ext uri="{BB962C8B-B14F-4D97-AF65-F5344CB8AC3E}">
        <p14:creationId xmlns:p14="http://schemas.microsoft.com/office/powerpoint/2010/main" val="630131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anim calcmode="lin" valueType="num">
                                      <p:cBhvr>
                                        <p:cTn id="36"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92088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333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92696"/>
            <a:ext cx="8229600" cy="5433467"/>
          </a:xfrm>
        </p:spPr>
        <p:txBody>
          <a:bodyPr/>
          <a:lstStyle/>
          <a:p>
            <a:pPr marL="0" indent="0">
              <a:buNone/>
            </a:pPr>
            <a:r>
              <a:rPr lang="en-US" sz="4800" smtClean="0">
                <a:solidFill>
                  <a:srgbClr val="FF0000"/>
                </a:solidFill>
                <a:latin typeface="VNI-Times" pitchFamily="2" charset="0"/>
                <a:ea typeface="Allegie" pitchFamily="2" charset="-93"/>
                <a:cs typeface="Times New Roman" pitchFamily="18" charset="0"/>
              </a:rPr>
              <a:t>2.Tö theá cô baûn vaø di chuyeån.</a:t>
            </a:r>
            <a:endParaRPr lang="vi-VN" sz="4800" smtClean="0">
              <a:solidFill>
                <a:srgbClr val="FF0000"/>
              </a:solidFill>
              <a:latin typeface="VNI TIMES"/>
              <a:ea typeface="Allegie" pitchFamily="2" charset="-93"/>
              <a:cs typeface="Times New Roman" pitchFamily="18" charset="0"/>
            </a:endParaRPr>
          </a:p>
          <a:p>
            <a:pPr marL="0" indent="0">
              <a:buNone/>
            </a:pPr>
            <a:r>
              <a:rPr lang="en-US" smtClean="0">
                <a:latin typeface="VNI-Times" pitchFamily="2" charset="0"/>
                <a:ea typeface="Allegie" pitchFamily="2" charset="-93"/>
                <a:cs typeface="Times New Roman" pitchFamily="18" charset="0"/>
              </a:rPr>
              <a:t>- Di chuyeån: Böôùc thöôøng, böôùc tröôït vaø chaïy.</a:t>
            </a:r>
            <a:endParaRPr lang="vi-VN" smtClean="0">
              <a:latin typeface="VNI TIMES"/>
              <a:ea typeface="Allegie" pitchFamily="2" charset="-93"/>
              <a:cs typeface="Times New Roman" pitchFamily="18" charset="0"/>
            </a:endParaRPr>
          </a:p>
          <a:p>
            <a:pPr marL="0" indent="0">
              <a:buNone/>
            </a:pPr>
            <a:r>
              <a:rPr lang="en-US" smtClean="0">
                <a:latin typeface="Times New Roman" pitchFamily="18" charset="0"/>
                <a:ea typeface="Allegie" pitchFamily="2" charset="-93"/>
                <a:cs typeface="Times New Roman" pitchFamily="18" charset="0"/>
              </a:rPr>
              <a:t> </a:t>
            </a:r>
            <a:endParaRPr lang="vi-VN" smtClean="0">
              <a:latin typeface="Times New Roman" pitchFamily="18" charset="0"/>
              <a:ea typeface="Allegie" pitchFamily="2" charset="-93"/>
              <a:cs typeface="Times New Roman" pitchFamily="18" charset="0"/>
            </a:endParaRPr>
          </a:p>
          <a:p>
            <a:endParaRPr lang="vi-VN"/>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04864"/>
            <a:ext cx="7848872" cy="388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5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heel(1)">
                                      <p:cBhvr>
                                        <p:cTn id="15"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3.</a:t>
            </a:r>
            <a:r>
              <a:rPr lang="vi-VN"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Chuyền bóng cao tay bằng hai tay</a:t>
            </a:r>
            <a:r>
              <a:rPr lang="en-US"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a:t>
            </a:r>
            <a:r>
              <a:rPr lang="vi-VN"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r>
            <a:br>
              <a:rPr lang="vi-VN" b="1"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br>
            <a:endParaRPr lang="vi-VN" b="1">
              <a:ln w="11430"/>
              <a:solidFill>
                <a:srgbClr val="FF0000"/>
              </a:solidFill>
              <a:effectLst>
                <a:outerShdw blurRad="50800" dist="39000" dir="5460000" algn="tl">
                  <a:srgbClr val="000000">
                    <a:alpha val="38000"/>
                  </a:srgbClr>
                </a:outerShdw>
              </a:effectLst>
            </a:endParaRP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302433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KY THUAT CHUYEN B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412776"/>
            <a:ext cx="4896544"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9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1000" fill="hold"/>
                                        <p:tgtEl>
                                          <p:spTgt spid="4098"/>
                                        </p:tgtEl>
                                        <p:attrNameLst>
                                          <p:attrName>ppt_w</p:attrName>
                                        </p:attrNameLst>
                                      </p:cBhvr>
                                      <p:tavLst>
                                        <p:tav tm="0">
                                          <p:val>
                                            <p:fltVal val="0"/>
                                          </p:val>
                                        </p:tav>
                                        <p:tav tm="100000">
                                          <p:val>
                                            <p:strVal val="#ppt_w"/>
                                          </p:val>
                                        </p:tav>
                                      </p:tavLst>
                                    </p:anim>
                                    <p:anim calcmode="lin" valueType="num">
                                      <p:cBhvr>
                                        <p:cTn id="26" dur="1000" fill="hold"/>
                                        <p:tgtEl>
                                          <p:spTgt spid="4098"/>
                                        </p:tgtEl>
                                        <p:attrNameLst>
                                          <p:attrName>ppt_h</p:attrName>
                                        </p:attrNameLst>
                                      </p:cBhvr>
                                      <p:tavLst>
                                        <p:tav tm="0">
                                          <p:val>
                                            <p:fltVal val="0"/>
                                          </p:val>
                                        </p:tav>
                                        <p:tav tm="100000">
                                          <p:val>
                                            <p:strVal val="#ppt_h"/>
                                          </p:val>
                                        </p:tav>
                                      </p:tavLst>
                                    </p:anim>
                                    <p:anim calcmode="lin" valueType="num">
                                      <p:cBhvr>
                                        <p:cTn id="27" dur="1000" fill="hold"/>
                                        <p:tgtEl>
                                          <p:spTgt spid="4098"/>
                                        </p:tgtEl>
                                        <p:attrNameLst>
                                          <p:attrName>style.rotation</p:attrName>
                                        </p:attrNameLst>
                                      </p:cBhvr>
                                      <p:tavLst>
                                        <p:tav tm="0">
                                          <p:val>
                                            <p:fltVal val="90"/>
                                          </p:val>
                                        </p:tav>
                                        <p:tav tm="100000">
                                          <p:val>
                                            <p:fltVal val="0"/>
                                          </p:val>
                                        </p:tav>
                                      </p:tavLst>
                                    </p:anim>
                                    <p:animEffect transition="in" filter="fade">
                                      <p:cBhvr>
                                        <p:cTn id="28" dur="1000"/>
                                        <p:tgtEl>
                                          <p:spTgt spid="4098"/>
                                        </p:tgtEl>
                                      </p:cBhvr>
                                    </p:animEffect>
                                  </p:childTnLst>
                                </p:cTn>
                              </p:par>
                              <p:par>
                                <p:cTn id="29" presetID="31" presetClass="entr" presetSubtype="0" fill="hold" nodeType="withEffect">
                                  <p:stCondLst>
                                    <p:cond delay="0"/>
                                  </p:stCondLst>
                                  <p:childTnLst>
                                    <p:set>
                                      <p:cBhvr>
                                        <p:cTn id="30" dur="1" fill="hold">
                                          <p:stCondLst>
                                            <p:cond delay="0"/>
                                          </p:stCondLst>
                                        </p:cTn>
                                        <p:tgtEl>
                                          <p:spTgt spid="4099"/>
                                        </p:tgtEl>
                                        <p:attrNameLst>
                                          <p:attrName>style.visibility</p:attrName>
                                        </p:attrNameLst>
                                      </p:cBhvr>
                                      <p:to>
                                        <p:strVal val="visible"/>
                                      </p:to>
                                    </p:set>
                                    <p:anim calcmode="lin" valueType="num">
                                      <p:cBhvr>
                                        <p:cTn id="31" dur="1000" fill="hold"/>
                                        <p:tgtEl>
                                          <p:spTgt spid="4099"/>
                                        </p:tgtEl>
                                        <p:attrNameLst>
                                          <p:attrName>ppt_w</p:attrName>
                                        </p:attrNameLst>
                                      </p:cBhvr>
                                      <p:tavLst>
                                        <p:tav tm="0">
                                          <p:val>
                                            <p:fltVal val="0"/>
                                          </p:val>
                                        </p:tav>
                                        <p:tav tm="100000">
                                          <p:val>
                                            <p:strVal val="#ppt_w"/>
                                          </p:val>
                                        </p:tav>
                                      </p:tavLst>
                                    </p:anim>
                                    <p:anim calcmode="lin" valueType="num">
                                      <p:cBhvr>
                                        <p:cTn id="32" dur="1000" fill="hold"/>
                                        <p:tgtEl>
                                          <p:spTgt spid="4099"/>
                                        </p:tgtEl>
                                        <p:attrNameLst>
                                          <p:attrName>ppt_h</p:attrName>
                                        </p:attrNameLst>
                                      </p:cBhvr>
                                      <p:tavLst>
                                        <p:tav tm="0">
                                          <p:val>
                                            <p:fltVal val="0"/>
                                          </p:val>
                                        </p:tav>
                                        <p:tav tm="100000">
                                          <p:val>
                                            <p:strVal val="#ppt_h"/>
                                          </p:val>
                                        </p:tav>
                                      </p:tavLst>
                                    </p:anim>
                                    <p:anim calcmode="lin" valueType="num">
                                      <p:cBhvr>
                                        <p:cTn id="33" dur="1000" fill="hold"/>
                                        <p:tgtEl>
                                          <p:spTgt spid="4099"/>
                                        </p:tgtEl>
                                        <p:attrNameLst>
                                          <p:attrName>style.rotation</p:attrName>
                                        </p:attrNameLst>
                                      </p:cBhvr>
                                      <p:tavLst>
                                        <p:tav tm="0">
                                          <p:val>
                                            <p:fltVal val="90"/>
                                          </p:val>
                                        </p:tav>
                                        <p:tav tm="100000">
                                          <p:val>
                                            <p:fltVal val="0"/>
                                          </p:val>
                                        </p:tav>
                                      </p:tavLst>
                                    </p:anim>
                                    <p:animEffect transition="in" filter="fade">
                                      <p:cBhvr>
                                        <p:cTn id="34"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3468588100"/>
              </p:ext>
            </p:extLst>
          </p:nvPr>
        </p:nvGraphicFramePr>
        <p:xfrm>
          <a:off x="457200" y="476672"/>
          <a:ext cx="8229600" cy="5774432"/>
        </p:xfrm>
        <a:graphic>
          <a:graphicData uri="http://schemas.openxmlformats.org/drawingml/2006/table">
            <a:tbl>
              <a:tblPr>
                <a:tableStyleId>{5C22544A-7EE6-4342-B048-85BDC9FD1C3A}</a:tableStyleId>
              </a:tblPr>
              <a:tblGrid>
                <a:gridCol w="8229600"/>
              </a:tblGrid>
              <a:tr h="5774432">
                <a:tc>
                  <a:txBody>
                    <a:bodyPr/>
                    <a:lstStyle/>
                    <a:p>
                      <a:pPr algn="just">
                        <a:spcAft>
                          <a:spcPts val="0"/>
                        </a:spcAft>
                      </a:pPr>
                      <a:r>
                        <a:rPr lang="en-US" sz="2400">
                          <a:effectLst/>
                          <a:latin typeface="VNI-Times" pitchFamily="2" charset="0"/>
                        </a:rPr>
                        <a:t>+ Chuaån bò: tröôùc khi chuyeàn boùng caàn phaùn ñoaùn höôùng boùng ñeán ñeå di chuyeån veà phía ñoù vaø ñöùng ôû tö theá chuaån bò ( oån ñònh tö theá tröôùc khi boùng ñeán).</a:t>
                      </a:r>
                      <a:endParaRPr lang="vi-VN" sz="2000">
                        <a:effectLst/>
                      </a:endParaRPr>
                    </a:p>
                    <a:p>
                      <a:pPr algn="just">
                        <a:spcAft>
                          <a:spcPts val="0"/>
                        </a:spcAft>
                      </a:pPr>
                      <a:r>
                        <a:rPr lang="en-US" sz="2400">
                          <a:effectLst/>
                          <a:latin typeface="VNI-Times" pitchFamily="2" charset="0"/>
                        </a:rPr>
                        <a:t>+ Ñoäng taùc: Ñoaùn ñuùng ñieåm rôi cuûa boùng, nhanh choùng ñöa hai tay veà phía boùng. Hai baøn tay môû khum khum theo hình quaû boùng( hai ngoùn caùi höôùng cheách vaøo nhau gaàn nhö hình chöõ V ngöôïc).Tieáp xuùc vôùi boùng ôû taàm tröôùc vaø treân </a:t>
                      </a:r>
                      <a:r>
                        <a:rPr lang="en-US" sz="2400">
                          <a:effectLst/>
                          <a:latin typeface="VNI-Times" pitchFamily="2" charset="0"/>
                        </a:rPr>
                        <a:t>traùn </a:t>
                      </a:r>
                      <a:endParaRPr lang="en-US" sz="2400" smtClean="0">
                        <a:effectLst/>
                        <a:latin typeface="VNI-Times" pitchFamily="2" charset="0"/>
                      </a:endParaRPr>
                    </a:p>
                    <a:p>
                      <a:pPr algn="just">
                        <a:spcAft>
                          <a:spcPts val="0"/>
                        </a:spcAft>
                      </a:pPr>
                      <a:r>
                        <a:rPr lang="en-US" sz="2400" smtClean="0">
                          <a:effectLst/>
                          <a:latin typeface="VNI-Times" pitchFamily="2" charset="0"/>
                        </a:rPr>
                        <a:t>( </a:t>
                      </a:r>
                      <a:r>
                        <a:rPr lang="en-US" sz="2400">
                          <a:effectLst/>
                          <a:latin typeface="VNI-Times" pitchFamily="2" charset="0"/>
                        </a:rPr>
                        <a:t>caùch traùn khoaûng nöûa quaû boùng), sau ñoù duøng söùc caû 10 ñaàu ngoùn tay( töø 1-2 ñoát ñaàu cuûa caùc ngoùn tay)  nhöng chuû yeáu laø nhöõng ngoùn caùi, troû vaø giöõa ñeå buùng boùng ñi. Khi chuyeàn boùng caàn phoái hôïp nhòp nhaøng, chaân ñaïp ñaùt duoãi heát khôùp goái, naâng troïng taâm cô theå leân cao, ñoàng thôøi duoãi caùnh tay roài “baät” coå tay vaø caùc ngoùn ñeå ñaåy boùng ñi. Khi boùng rôøi tay, hai tay vaø thaân ngöôøi thaû loûng, sau ñoù nhanh choùng veà tö theá chuaån bò.</a:t>
                      </a:r>
                      <a:endParaRPr lang="vi-VN" sz="2000">
                        <a:effectLst/>
                        <a:latin typeface="VNI-Times"/>
                        <a:ea typeface="Times New Roman"/>
                        <a:cs typeface="Times New Roman"/>
                      </a:endParaRPr>
                    </a:p>
                  </a:txBody>
                  <a:tcPr marL="114300" marR="114300" marT="0" marB="0"/>
                </a:tc>
              </a:tr>
            </a:tbl>
          </a:graphicData>
        </a:graphic>
      </p:graphicFrame>
    </p:spTree>
    <p:extLst>
      <p:ext uri="{BB962C8B-B14F-4D97-AF65-F5344CB8AC3E}">
        <p14:creationId xmlns:p14="http://schemas.microsoft.com/office/powerpoint/2010/main" val="276129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Ỹ THUẬT CHUYỀN BÓNG.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331640" y="549275"/>
            <a:ext cx="6480720" cy="5904061"/>
          </a:xfrm>
        </p:spPr>
      </p:pic>
    </p:spTree>
    <p:extLst>
      <p:ext uri="{BB962C8B-B14F-4D97-AF65-F5344CB8AC3E}">
        <p14:creationId xmlns:p14="http://schemas.microsoft.com/office/powerpoint/2010/main" val="3724398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57</TotalTime>
  <Words>355</Words>
  <Application>Microsoft Office PowerPoint</Application>
  <PresentationFormat>On-screen Show (4:3)</PresentationFormat>
  <Paragraphs>26</Paragraphs>
  <Slides>10</Slides>
  <Notes>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Oriel</vt:lpstr>
      <vt:lpstr>PowerPoint Presentation</vt:lpstr>
      <vt:lpstr>NỘI DUNG BÀI HỌC</vt:lpstr>
      <vt:lpstr>I. KHỞI ĐỘNG</vt:lpstr>
      <vt:lpstr>II. PHẦN CƠ BẢN</vt:lpstr>
      <vt:lpstr>PowerPoint Presentation</vt:lpstr>
      <vt:lpstr>PowerPoint Presentation</vt:lpstr>
      <vt:lpstr>3.Chuyền bóng cao tay bằng hai tay. </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BillGates</dc:creator>
  <cp:lastModifiedBy>BillGates</cp:lastModifiedBy>
  <cp:revision>9</cp:revision>
  <dcterms:created xsi:type="dcterms:W3CDTF">2021-10-15T17:39:01Z</dcterms:created>
  <dcterms:modified xsi:type="dcterms:W3CDTF">2021-10-15T18:36:21Z</dcterms:modified>
</cp:coreProperties>
</file>